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86" r:id="rId3"/>
    <p:sldId id="266" r:id="rId4"/>
    <p:sldId id="277" r:id="rId5"/>
    <p:sldId id="280" r:id="rId6"/>
    <p:sldId id="288" r:id="rId7"/>
    <p:sldId id="265" r:id="rId8"/>
    <p:sldId id="258" r:id="rId9"/>
    <p:sldId id="278" r:id="rId10"/>
    <p:sldId id="281" r:id="rId11"/>
    <p:sldId id="287" r:id="rId12"/>
    <p:sldId id="279" r:id="rId13"/>
    <p:sldId id="274" r:id="rId14"/>
  </p:sldIdLst>
  <p:sldSz cx="13792200" cy="8078788"/>
  <p:notesSz cx="6796088" cy="9925050"/>
  <p:defaultTextStyle>
    <a:defPPr>
      <a:defRPr lang="en-GB"/>
    </a:defPPr>
    <a:lvl1pPr marL="0" lvl="0" indent="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sz="7200" b="1" i="0" u="none" kern="1200" baseline="0">
        <a:solidFill>
          <a:schemeClr val="bg1"/>
        </a:solidFill>
        <a:latin typeface="Times New Roman" panose="02020603050405020304" pitchFamily="18" charset="0"/>
        <a:ea typeface="細明體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ah" initials="c" lastIdx="1" clrIdx="0">
    <p:extLst>
      <p:ext uri="{19B8F6BF-5375-455C-9EA6-DF929625EA0E}">
        <p15:presenceInfo xmlns:p15="http://schemas.microsoft.com/office/powerpoint/2012/main" userId="0ec55f8e1d3f85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3"/>
  </p:normalViewPr>
  <p:slideViewPr>
    <p:cSldViewPr showGuides="1">
      <p:cViewPr varScale="1">
        <p:scale>
          <a:sx n="64" d="100"/>
          <a:sy n="64" d="100"/>
        </p:scale>
        <p:origin x="63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AA852393-77DE-490E-AD24-8919D9856F3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11/10/2022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fld id="{2FA62024-BAEC-4CE9-A8CB-3935AFADF309}" type="slidenum">
              <a:rPr kumimoji="0" lang="en-US" altLang="zh-TW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/>
          <p:nvPr/>
        </p:nvSpPr>
        <p:spPr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 wrap="none" anchor="ctr" anchorCtr="0"/>
          <a:lstStyle/>
          <a:p>
            <a:pPr lvl="0" eaLnBrk="1" hangingPunct="1"/>
            <a:endParaRPr lang="zh-TW" altLang="en-US" dirty="0"/>
          </a:p>
        </p:txBody>
      </p:sp>
      <p:sp>
        <p:nvSpPr>
          <p:cNvPr id="2051" name="AutoShape 2"/>
          <p:cNvSpPr/>
          <p:nvPr/>
        </p:nvSpPr>
        <p:spPr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zh-TW" altLang="en-US" dirty="0"/>
          </a:p>
        </p:txBody>
      </p:sp>
      <p:sp>
        <p:nvSpPr>
          <p:cNvPr id="2052" name="Text Box 3"/>
          <p:cNvSpPr txBox="1"/>
          <p:nvPr/>
        </p:nvSpPr>
        <p:spPr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zh-TW" altLang="en-US" dirty="0"/>
          </a:p>
        </p:txBody>
      </p:sp>
      <p:sp>
        <p:nvSpPr>
          <p:cNvPr id="2053" name="Text Box 4"/>
          <p:cNvSpPr txBox="1"/>
          <p:nvPr/>
        </p:nvSpPr>
        <p:spPr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zh-TW" altLang="en-US" dirty="0"/>
          </a:p>
        </p:txBody>
      </p:sp>
      <p:sp>
        <p:nvSpPr>
          <p:cNvPr id="2054" name="Rectangle 5"/>
          <p:cNvSpPr>
            <a:spLocks noGrp="1" noRot="1" noChangeAspect="1"/>
          </p:cNvSpPr>
          <p:nvPr>
            <p:ph type="sldImg"/>
          </p:nvPr>
        </p:nvSpPr>
        <p:spPr>
          <a:xfrm>
            <a:off x="220663" y="744538"/>
            <a:ext cx="6353175" cy="3719512"/>
          </a:xfrm>
          <a:prstGeom prst="rect">
            <a:avLst/>
          </a:prstGeom>
          <a:noFill/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81575" cy="4464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/>
          <a:p>
            <a:pPr lvl="0"/>
            <a:endParaRPr lang="zh-TW" altLang="zh-TW" dirty="0"/>
          </a:p>
        </p:txBody>
      </p:sp>
      <p:sp>
        <p:nvSpPr>
          <p:cNvPr id="2056" name="Text Box 7"/>
          <p:cNvSpPr txBox="1"/>
          <p:nvPr/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 hangingPunct="1"/>
            <a:endParaRPr lang="zh-TW" alt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b="0">
                <a:solidFill>
                  <a:srgbClr val="000000"/>
                </a:solidFill>
                <a:ea typeface="PMingLiU" pitchFamily="18" charset="-120"/>
              </a:defRPr>
            </a:lvl1pPr>
          </a:lstStyle>
          <a:p>
            <a:pPr marL="0" marR="0" lvl="0" indent="0" algn="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CA080720-0E71-4D2A-95D5-E6EE63A05C79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MingLiU" pitchFamily="18" charset="-120"/>
                <a:cs typeface="+mn-cs"/>
              </a:r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MingLiU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799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GB" altLang="zh-TW" dirty="0">
                <a:ea typeface="PMingLiU" pitchFamily="18" charset="-120"/>
              </a:rPr>
              <a:t>1</a:t>
            </a:fld>
            <a:endParaRPr lang="en-GB" altLang="zh-TW" dirty="0">
              <a:ea typeface="PMingLiU" pitchFamily="18" charset="-120"/>
            </a:endParaRPr>
          </a:p>
        </p:txBody>
      </p:sp>
      <p:sp>
        <p:nvSpPr>
          <p:cNvPr id="5123" name="Text Box 1"/>
          <p:cNvSpPr txBox="1"/>
          <p:nvPr/>
        </p:nvSpPr>
        <p:spPr>
          <a:xfrm>
            <a:off x="220663" y="744538"/>
            <a:ext cx="6356350" cy="3722687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lvl="0" eaLnBrk="1" hangingPunct="1">
              <a:lnSpc>
                <a:spcPct val="70000"/>
              </a:lnSpc>
            </a:pPr>
            <a:endParaRPr lang="zh-TW" altLang="en-US" dirty="0"/>
          </a:p>
        </p:txBody>
      </p:sp>
      <p:sp>
        <p:nvSpPr>
          <p:cNvPr id="5124" name="Rectangle 2"/>
          <p:cNvSpPr>
            <a:spLocks noGrp="1"/>
          </p:cNvSpPr>
          <p:nvPr>
            <p:ph type="body"/>
          </p:nvPr>
        </p:nvSpPr>
        <p:spPr>
          <a:xfrm>
            <a:off x="906463" y="4714875"/>
            <a:ext cx="4975225" cy="4457700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87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3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92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9220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9221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3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202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4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92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9220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9221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4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819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5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133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13316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13317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5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17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7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133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13316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13317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7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40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8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1126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11268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11269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8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61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9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92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9220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9221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9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95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10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92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9220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9221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10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06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 txBox="1">
            <a:spLocks noGrp="1"/>
          </p:cNvSpPr>
          <p:nvPr>
            <p:ph type="sldNum" sz="quarter"/>
          </p:nvPr>
        </p:nvSpPr>
        <p:spPr>
          <a:xfrm>
            <a:off x="3851275" y="9429750"/>
            <a:ext cx="2943225" cy="4937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12</a:t>
            </a:fld>
            <a:endParaRPr lang="en-US" altLang="zh-TW" dirty="0">
              <a:ea typeface="PMingLiU" pitchFamily="18" charset="-120"/>
            </a:endParaRPr>
          </a:p>
        </p:txBody>
      </p:sp>
      <p:sp>
        <p:nvSpPr>
          <p:cNvPr id="13315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44538"/>
            <a:ext cx="6356350" cy="3722687"/>
          </a:xfrm>
          <a:solidFill>
            <a:srgbClr val="FFFFFF">
              <a:alpha val="100000"/>
            </a:srgbClr>
          </a:solidFill>
        </p:spPr>
      </p:sp>
      <p:sp>
        <p:nvSpPr>
          <p:cNvPr id="13316" name="Rectangle 2"/>
          <p:cNvSpPr>
            <a:spLocks noGrp="1"/>
          </p:cNvSpPr>
          <p:nvPr>
            <p:ph type="body" idx="1"/>
          </p:nvPr>
        </p:nvSpPr>
        <p:spPr>
          <a:xfrm>
            <a:off x="906463" y="4714875"/>
            <a:ext cx="4983162" cy="4465638"/>
          </a:xfrm>
        </p:spPr>
        <p:txBody>
          <a:bodyPr wrap="none" lIns="90000" tIns="46800" rIns="90000" bIns="46800" anchor="ctr" anchorCtr="0"/>
          <a:lstStyle/>
          <a:p>
            <a:pPr lvl="0"/>
            <a:endParaRPr lang="zh-TW" altLang="zh-TW" dirty="0">
              <a:ea typeface="PMingLiU" pitchFamily="18" charset="-120"/>
            </a:endParaRPr>
          </a:p>
        </p:txBody>
      </p:sp>
      <p:sp>
        <p:nvSpPr>
          <p:cNvPr id="13317" name="Text Box 3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TW" dirty="0">
                <a:ea typeface="PMingLiU" pitchFamily="18" charset="-120"/>
              </a:rPr>
              <a:t>12</a:t>
            </a:fld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27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5050" y="2509838"/>
            <a:ext cx="11722100" cy="173196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68513" y="4578350"/>
            <a:ext cx="9655175" cy="206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072688" y="203200"/>
            <a:ext cx="3357562" cy="76469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03200"/>
            <a:ext cx="9920288" cy="76469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025" y="5191125"/>
            <a:ext cx="11723688" cy="16049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9025" y="3424238"/>
            <a:ext cx="11723688" cy="17668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0" y="203200"/>
            <a:ext cx="4672013" cy="7629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4413" y="203200"/>
            <a:ext cx="4673600" cy="7629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975" y="323850"/>
            <a:ext cx="12414250" cy="1346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8975" y="1808163"/>
            <a:ext cx="6094413" cy="754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8975" y="2562225"/>
            <a:ext cx="6094413" cy="4654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005638" y="1808163"/>
            <a:ext cx="6097587" cy="7540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005638" y="2562225"/>
            <a:ext cx="6097587" cy="4654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975" y="322263"/>
            <a:ext cx="4538663" cy="1368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2738" y="322263"/>
            <a:ext cx="7710487" cy="6894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8975" y="1690688"/>
            <a:ext cx="4538663" cy="5526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3513" y="5654675"/>
            <a:ext cx="8275637" cy="6683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703513" y="722313"/>
            <a:ext cx="8275637" cy="4846637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449580" rtl="0" eaLnBrk="0" fontAlgn="base" latinLnBrk="0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zh-TW" altLang="en-US" sz="3200" b="0" i="0" u="none" strike="noStrike" kern="0" cap="none" spc="0" normalizeH="0" baseline="0" noProof="0">
              <a:ln>
                <a:noFill/>
              </a:ln>
              <a:solidFill>
                <a:srgbClr val="FFFFD5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703513" y="6323013"/>
            <a:ext cx="8275637" cy="9477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:\宗教處\活動\PPT底版收集\簡報用拷貝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5063" y="0"/>
            <a:ext cx="12668250" cy="807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1"/>
          <p:cNvSpPr>
            <a:spLocks noGrp="1"/>
          </p:cNvSpPr>
          <p:nvPr>
            <p:ph type="title"/>
          </p:nvPr>
        </p:nvSpPr>
        <p:spPr>
          <a:xfrm>
            <a:off x="9510713" y="217488"/>
            <a:ext cx="3919537" cy="7632700"/>
          </a:xfrm>
          <a:prstGeom prst="rect">
            <a:avLst/>
          </a:prstGeom>
          <a:noFill/>
          <a:ln w="9525">
            <a:noFill/>
          </a:ln>
        </p:spPr>
        <p:txBody>
          <a:bodyPr lIns="117360" tIns="58680" rIns="117360" bIns="58680" anchor="t" anchorCtr="1"/>
          <a:lstStyle/>
          <a:p>
            <a:pPr lvl="0"/>
            <a:r>
              <a:rPr lang="zh-TW" altLang="en-GB" dirty="0"/>
              <a:t>請按一下滑鼠，編輯標題文的格式。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204788" y="7639050"/>
            <a:ext cx="1146175" cy="1212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6640" tIns="58320" rIns="116640" bIns="58320" numCol="1" anchor="t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marL="0" marR="0" lvl="0" indent="0" algn="l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8BBBDB02-CF38-4E93-9534-F12F64034F7B}" type="slidenum">
              <a:rPr kumimoji="0" lang="en-US" altLang="zh-TW" sz="7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細明體" pitchFamily="49" charset="-120"/>
                <a:cs typeface="+mn-cs"/>
              </a:rPr>
              <a:t>‹#›</a:t>
            </a:fld>
            <a:endParaRPr kumimoji="0" lang="en-US" altLang="zh-TW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細明體" pitchFamily="49" charset="-120"/>
              <a:cs typeface="+mn-cs"/>
            </a:endParaRPr>
          </a:p>
        </p:txBody>
      </p:sp>
      <p:sp>
        <p:nvSpPr>
          <p:cNvPr id="1029" name="Rectangle 3"/>
          <p:cNvSpPr>
            <a:spLocks noGrp="1"/>
          </p:cNvSpPr>
          <p:nvPr>
            <p:ph type="body" idx="1"/>
          </p:nvPr>
        </p:nvSpPr>
        <p:spPr>
          <a:xfrm>
            <a:off x="0" y="203200"/>
            <a:ext cx="9498013" cy="76295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lstStyle/>
          <a:p>
            <a:pPr lvl="0"/>
            <a:r>
              <a:rPr lang="zh-TW" altLang="en-GB" dirty="0"/>
              <a:t>請按滑鼠，編輯大綱文字格式。</a:t>
            </a:r>
          </a:p>
          <a:p>
            <a:pPr lvl="1"/>
            <a:r>
              <a:rPr lang="zh-TW" altLang="en-GB" dirty="0"/>
              <a:t>第二個大綱層次</a:t>
            </a:r>
          </a:p>
          <a:p>
            <a:pPr lvl="2"/>
            <a:r>
              <a:rPr lang="zh-TW" altLang="en-GB" dirty="0"/>
              <a:t>第三個大綱層次</a:t>
            </a:r>
          </a:p>
          <a:p>
            <a:pPr lvl="3"/>
            <a:r>
              <a:rPr lang="zh-TW" altLang="en-GB" dirty="0"/>
              <a:t>第四個大綱層次</a:t>
            </a:r>
          </a:p>
          <a:p>
            <a:pPr lvl="4"/>
            <a:r>
              <a:rPr lang="zh-TW" altLang="en-GB" dirty="0"/>
              <a:t>第五個大綱層次</a:t>
            </a:r>
          </a:p>
          <a:p>
            <a:pPr lvl="4"/>
            <a:r>
              <a:rPr lang="zh-TW" altLang="en-GB" dirty="0"/>
              <a:t>第六個大綱層次</a:t>
            </a:r>
          </a:p>
          <a:p>
            <a:pPr lvl="4"/>
            <a:r>
              <a:rPr lang="zh-TW" altLang="en-GB" dirty="0"/>
              <a:t>第七個大綱層次</a:t>
            </a:r>
          </a:p>
          <a:p>
            <a:pPr lvl="4"/>
            <a:r>
              <a:rPr lang="zh-TW" altLang="en-GB" dirty="0"/>
              <a:t>第八個大綱層次</a:t>
            </a:r>
          </a:p>
          <a:p>
            <a:pPr lvl="4"/>
            <a:r>
              <a:rPr lang="zh-TW" altLang="en-GB" dirty="0"/>
              <a:t>第九個大綱層次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標楷體" pitchFamily="65" charset="-120"/>
          <a:ea typeface="標楷體" pitchFamily="65" charset="-120"/>
          <a:cs typeface="+mj-cs"/>
        </a:defRPr>
      </a:lvl1pPr>
      <a:lvl2pPr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標楷體" pitchFamily="65" charset="-120"/>
          <a:ea typeface="標楷體" pitchFamily="65" charset="-120"/>
        </a:defRPr>
      </a:lvl2pPr>
      <a:lvl3pPr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標楷體" pitchFamily="65" charset="-120"/>
          <a:ea typeface="標楷體" pitchFamily="65" charset="-120"/>
        </a:defRPr>
      </a:lvl3pPr>
      <a:lvl4pPr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標楷體" pitchFamily="65" charset="-120"/>
          <a:ea typeface="標楷體" pitchFamily="65" charset="-120"/>
        </a:defRPr>
      </a:lvl4pPr>
      <a:lvl5pPr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標楷體" pitchFamily="65" charset="-120"/>
          <a:ea typeface="標楷體" pitchFamily="65" charset="-120"/>
        </a:defRPr>
      </a:lvl5pPr>
      <a:lvl6pPr marL="2514600" indent="-228600"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Times New Roman" panose="02020603050405020304" pitchFamily="18" charset="0"/>
          <a:ea typeface="細明體" pitchFamily="49" charset="-120"/>
        </a:defRPr>
      </a:lvl6pPr>
      <a:lvl7pPr marL="2971800" indent="-228600"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Times New Roman" panose="02020603050405020304" pitchFamily="18" charset="0"/>
          <a:ea typeface="細明體" pitchFamily="49" charset="-120"/>
        </a:defRPr>
      </a:lvl7pPr>
      <a:lvl8pPr marL="3429000" indent="-228600"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Times New Roman" panose="02020603050405020304" pitchFamily="18" charset="0"/>
          <a:ea typeface="細明體" pitchFamily="49" charset="-120"/>
        </a:defRPr>
      </a:lvl8pPr>
      <a:lvl9pPr marL="3886200" indent="-228600" algn="l" defTabSz="449580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95EFA2"/>
          </a:solidFill>
          <a:latin typeface="Times New Roman" panose="02020603050405020304" pitchFamily="18" charset="0"/>
          <a:ea typeface="細明體" pitchFamily="49" charset="-120"/>
        </a:defRPr>
      </a:lvl9pPr>
    </p:titleStyle>
    <p:bodyStyle>
      <a:lvl1pPr marL="342900" indent="-342900" algn="just" defTabSz="449580" rtl="0" eaLnBrk="0" fontAlgn="base" hangingPunct="0">
        <a:lnSpc>
          <a:spcPct val="15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200">
          <a:solidFill>
            <a:srgbClr val="FFFFD5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defTabSz="449580" rtl="0" eaLnBrk="0" fontAlgn="base" hangingPunct="0"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500">
          <a:solidFill>
            <a:srgbClr val="000000"/>
          </a:solidFill>
          <a:latin typeface="標楷體" pitchFamily="65" charset="-120"/>
          <a:ea typeface="標楷體" pitchFamily="65" charset="-120"/>
        </a:defRPr>
      </a:lvl2pPr>
      <a:lvl3pPr marL="1143000" indent="-228600" algn="l" defTabSz="449580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>
          <a:solidFill>
            <a:srgbClr val="000000"/>
          </a:solidFill>
          <a:latin typeface="標楷體" pitchFamily="65" charset="-120"/>
          <a:ea typeface="標楷體" pitchFamily="65" charset="-120"/>
        </a:defRPr>
      </a:lvl3pPr>
      <a:lvl4pPr marL="1600200" indent="-228600" algn="l" defTabSz="44958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標楷體" pitchFamily="65" charset="-120"/>
          <a:ea typeface="標楷體" pitchFamily="65" charset="-120"/>
        </a:defRPr>
      </a:lvl4pPr>
      <a:lvl5pPr marL="2057400" indent="-228600" algn="l" defTabSz="44958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標楷體" pitchFamily="65" charset="-120"/>
          <a:ea typeface="標楷體" pitchFamily="65" charset="-120"/>
        </a:defRPr>
      </a:lvl5pPr>
      <a:lvl6pPr marL="2514600" indent="-228600" algn="l" defTabSz="44958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PMingLiU" pitchFamily="18" charset="-120"/>
        </a:defRPr>
      </a:lvl6pPr>
      <a:lvl7pPr marL="2971800" indent="-228600" algn="l" defTabSz="44958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PMingLiU" pitchFamily="18" charset="-120"/>
        </a:defRPr>
      </a:lvl7pPr>
      <a:lvl8pPr marL="3429000" indent="-228600" algn="l" defTabSz="44958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PMingLiU" pitchFamily="18" charset="-120"/>
        </a:defRPr>
      </a:lvl8pPr>
      <a:lvl9pPr marL="3886200" indent="-228600" algn="l" defTabSz="44958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>
          <a:solidFill>
            <a:srgbClr val="000000"/>
          </a:solidFill>
          <a:latin typeface="+mn-lt"/>
          <a:ea typeface="PMingLiU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/>
          <p:nvPr/>
        </p:nvSpPr>
        <p:spPr>
          <a:xfrm>
            <a:off x="11144250" y="0"/>
            <a:ext cx="2526030" cy="8571230"/>
          </a:xfrm>
          <a:prstGeom prst="rect">
            <a:avLst/>
          </a:prstGeom>
          <a:noFill/>
          <a:ln w="9525">
            <a:noFill/>
          </a:ln>
        </p:spPr>
        <p:txBody>
          <a:bodyPr vert="eaVert" lIns="85905" tIns="42951" rIns="85905" bIns="42951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l" defTabSz="1167130" eaLnBrk="1" hangingPunct="1">
              <a:lnSpc>
                <a:spcPct val="120000"/>
              </a:lnSpc>
            </a:pPr>
            <a:r>
              <a:rPr lang="zh-TW" altLang="en-US" sz="5400" dirty="0">
                <a:solidFill>
                  <a:srgbClr val="D9D9D9"/>
                </a:solidFill>
              </a:rPr>
              <a:t>二０二</a:t>
            </a:r>
            <a:r>
              <a:rPr lang="zh-CN" altLang="en-US" sz="5400" dirty="0">
                <a:solidFill>
                  <a:srgbClr val="D9D9D9"/>
                </a:solidFill>
              </a:rPr>
              <a:t>二</a:t>
            </a:r>
            <a:r>
              <a:rPr lang="zh-TW" altLang="en-US" sz="5400" dirty="0">
                <a:solidFill>
                  <a:srgbClr val="D9D9D9"/>
                </a:solidFill>
              </a:rPr>
              <a:t>年</a:t>
            </a:r>
            <a:r>
              <a:rPr lang="zh-CN" altLang="en-US" sz="5400" dirty="0">
                <a:solidFill>
                  <a:srgbClr val="D9D9D9"/>
                </a:solidFill>
              </a:rPr>
              <a:t>十一</a:t>
            </a:r>
            <a:r>
              <a:rPr lang="zh-TW" altLang="en-US" sz="5400" dirty="0">
                <a:solidFill>
                  <a:srgbClr val="D9D9D9"/>
                </a:solidFill>
              </a:rPr>
              <a:t>月</a:t>
            </a:r>
            <a:r>
              <a:rPr lang="zh-CN" altLang="en-US" sz="5400" dirty="0">
                <a:solidFill>
                  <a:srgbClr val="D9D9D9"/>
                </a:solidFill>
              </a:rPr>
              <a:t>四</a:t>
            </a:r>
            <a:r>
              <a:rPr lang="zh-TW" altLang="en-US" sz="5400" dirty="0">
                <a:solidFill>
                  <a:srgbClr val="D9D9D9"/>
                </a:solidFill>
              </a:rPr>
              <a:t> 日</a:t>
            </a:r>
          </a:p>
        </p:txBody>
      </p:sp>
      <p:sp>
        <p:nvSpPr>
          <p:cNvPr id="4099" name="Rectangle 2"/>
          <p:cNvSpPr/>
          <p:nvPr/>
        </p:nvSpPr>
        <p:spPr>
          <a:xfrm>
            <a:off x="4843463" y="315913"/>
            <a:ext cx="4057650" cy="7467600"/>
          </a:xfrm>
          <a:prstGeom prst="rect">
            <a:avLst/>
          </a:prstGeom>
          <a:noFill/>
          <a:ln w="9525">
            <a:noFill/>
          </a:ln>
        </p:spPr>
        <p:txBody>
          <a:bodyPr vert="eaVert" lIns="85905" tIns="42951" rIns="85905" bIns="42951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ctr" defTabSz="1167130" eaLnBrk="1" hangingPunct="1">
              <a:lnSpc>
                <a:spcPct val="120000"/>
              </a:lnSpc>
            </a:pPr>
            <a:r>
              <a:rPr lang="zh-CN" altLang="en-US" sz="6500" dirty="0">
                <a:solidFill>
                  <a:srgbClr val="85FFE0"/>
                </a:solidFill>
              </a:rPr>
              <a:t>馬來西亞分會</a:t>
            </a:r>
          </a:p>
          <a:p>
            <a:pPr marL="0" lvl="0" indent="0" algn="ctr" defTabSz="1167130" eaLnBrk="1" hangingPunct="1">
              <a:lnSpc>
                <a:spcPct val="120000"/>
              </a:lnSpc>
            </a:pPr>
            <a:r>
              <a:rPr lang="zh-CN" altLang="en-US" sz="6500" dirty="0">
                <a:solidFill>
                  <a:srgbClr val="85FFE0"/>
                </a:solidFill>
              </a:rPr>
              <a:t>高烏聯</a:t>
            </a:r>
            <a:r>
              <a:rPr lang="zh-CN" altLang="en-US" sz="6500" dirty="0" smtClean="0">
                <a:solidFill>
                  <a:srgbClr val="85FFE0"/>
                </a:solidFill>
              </a:rPr>
              <a:t>絡點</a:t>
            </a:r>
            <a:endParaRPr lang="en-US" altLang="zh-CN" sz="6500" dirty="0">
              <a:solidFill>
                <a:srgbClr val="85FFE0"/>
              </a:solidFill>
            </a:endParaRPr>
          </a:p>
          <a:p>
            <a:pPr marL="0" lvl="0" indent="0" algn="ctr" defTabSz="1167130" eaLnBrk="1" hangingPunct="1">
              <a:lnSpc>
                <a:spcPct val="120000"/>
              </a:lnSpc>
            </a:pPr>
            <a:r>
              <a:rPr lang="zh-CN" altLang="en-US" sz="6500" dirty="0">
                <a:solidFill>
                  <a:srgbClr val="85FFE0"/>
                </a:solidFill>
              </a:rPr>
              <a:t>宜力縣</a:t>
            </a:r>
          </a:p>
          <a:p>
            <a:pPr marL="0" lvl="0" indent="0" algn="ctr" defTabSz="1167130" eaLnBrk="1" hangingPunct="1">
              <a:lnSpc>
                <a:spcPct val="120000"/>
              </a:lnSpc>
            </a:pPr>
            <a:r>
              <a:rPr lang="zh-TW" altLang="en-US" sz="6500" dirty="0" smtClean="0">
                <a:solidFill>
                  <a:srgbClr val="85FFE0"/>
                </a:solidFill>
              </a:rPr>
              <a:t>為感恩戶清理囤積三年的回收物資</a:t>
            </a:r>
            <a:endParaRPr lang="zh-TW" altLang="en-US" sz="6500" dirty="0">
              <a:solidFill>
                <a:srgbClr val="85FFE0"/>
              </a:solidFill>
            </a:endParaRPr>
          </a:p>
        </p:txBody>
      </p:sp>
      <p:sp>
        <p:nvSpPr>
          <p:cNvPr id="4100" name="Rectangle 2"/>
          <p:cNvSpPr/>
          <p:nvPr/>
        </p:nvSpPr>
        <p:spPr>
          <a:xfrm>
            <a:off x="1417638" y="-47625"/>
            <a:ext cx="2525712" cy="7831138"/>
          </a:xfrm>
          <a:prstGeom prst="rect">
            <a:avLst/>
          </a:prstGeom>
          <a:noFill/>
          <a:ln w="9525">
            <a:noFill/>
          </a:ln>
        </p:spPr>
        <p:txBody>
          <a:bodyPr vert="eaVert" lIns="85905" tIns="42951" rIns="85905" bIns="42951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ctr" defTabSz="1167130" eaLnBrk="1" hangingPunct="1">
              <a:lnSpc>
                <a:spcPct val="120000"/>
              </a:lnSpc>
            </a:pPr>
            <a:endParaRPr lang="en-US" altLang="zh-TW" sz="54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直排文字版面配置區 2"/>
          <p:cNvSpPr txBox="1"/>
          <p:nvPr/>
        </p:nvSpPr>
        <p:spPr>
          <a:xfrm>
            <a:off x="3511550" y="-19685"/>
            <a:ext cx="9915525" cy="7578725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到了下午四點天開始下雨，清理工作被迫停止，房子的回收物也只處理了大約八十巴仙，未能圓滿結束。</a:t>
            </a:r>
            <a:endParaRPr lang="zh-CN" altLang="zh-TW" sz="6000" dirty="0">
              <a:solidFill>
                <a:srgbClr val="D9D9D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15290" y="699135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GB" sz="2800" dirty="0"/>
              <a:t>拍攝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林锦健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林文荣</a:t>
            </a:r>
            <a:endParaRPr lang="zh-CN" alt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8B7D39-626B-573A-65E1-DC68C9A8D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2" y="1108593"/>
            <a:ext cx="7096224" cy="53221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894F56-F038-EC60-C203-D3A931642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4" y="366986"/>
            <a:ext cx="8352928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1782" y="438994"/>
            <a:ext cx="2492990" cy="7344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5000" b="0" dirty="0" smtClean="0">
                <a:latin typeface="DFKai-SB"/>
                <a:ea typeface="+mn-ea"/>
              </a:rPr>
              <a:t>【</a:t>
            </a:r>
            <a:r>
              <a:rPr lang="zh-TW" altLang="en-US" sz="5000" b="0" dirty="0" smtClean="0">
                <a:latin typeface="DFKai-SB"/>
                <a:ea typeface="+mn-ea"/>
              </a:rPr>
              <a:t>做好事不能少我一人</a:t>
            </a:r>
            <a:r>
              <a:rPr lang="en-US" altLang="zh-TW" sz="5000" b="0" dirty="0" smtClean="0">
                <a:latin typeface="DFKai-SB"/>
                <a:ea typeface="+mn-ea"/>
              </a:rPr>
              <a:t>】</a:t>
            </a:r>
            <a:r>
              <a:rPr lang="zh-TW" altLang="en-US" sz="5000" b="0" dirty="0" smtClean="0">
                <a:latin typeface="DFKai-SB"/>
                <a:ea typeface="+mn-ea"/>
              </a:rPr>
              <a:t>感恩有你，我，他成就美善足跡</a:t>
            </a:r>
            <a:endParaRPr lang="en-MY" sz="5000" b="0" dirty="0">
              <a:latin typeface="DFKai-SB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380" y="6829703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GB" sz="2800" dirty="0"/>
              <a:t>拍攝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林锦健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林文荣</a:t>
            </a:r>
            <a:endParaRPr lang="zh-CN" altLang="en-GB" sz="2800" dirty="0"/>
          </a:p>
        </p:txBody>
      </p:sp>
    </p:spTree>
    <p:extLst>
      <p:ext uri="{BB962C8B-B14F-4D97-AF65-F5344CB8AC3E}">
        <p14:creationId xmlns:p14="http://schemas.microsoft.com/office/powerpoint/2010/main" val="41453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/>
          <p:nvPr/>
        </p:nvSpPr>
        <p:spPr>
          <a:xfrm>
            <a:off x="12069763" y="401638"/>
            <a:ext cx="1409700" cy="7675562"/>
          </a:xfrm>
          <a:prstGeom prst="rect">
            <a:avLst/>
          </a:prstGeom>
          <a:noFill/>
          <a:ln w="9525">
            <a:noFill/>
          </a:ln>
        </p:spPr>
        <p:txBody>
          <a:bodyPr vert="eaVert" lIns="117360" tIns="58680" rIns="117360" bIns="58680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l" defTabSz="449580" eaLnBrk="1"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en-US" sz="3600" dirty="0">
              <a:solidFill>
                <a:srgbClr val="85FFE0"/>
              </a:solidFill>
            </a:endParaRPr>
          </a:p>
        </p:txBody>
      </p:sp>
      <p:sp>
        <p:nvSpPr>
          <p:cNvPr id="12292" name="直排文字版面配置區 2"/>
          <p:cNvSpPr txBox="1"/>
          <p:nvPr/>
        </p:nvSpPr>
        <p:spPr>
          <a:xfrm>
            <a:off x="6392044" y="426029"/>
            <a:ext cx="4902835" cy="7727315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此次回收</a:t>
            </a:r>
            <a:r>
              <a:rPr lang="en-US" altLang="zh-TW" sz="6000" dirty="0" smtClean="0">
                <a:solidFill>
                  <a:srgbClr val="D9D9D9"/>
                </a:solidFill>
              </a:rPr>
              <a:t>~~~ </a:t>
            </a:r>
          </a:p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紙皮：</a:t>
            </a:r>
            <a:r>
              <a:rPr lang="en-US" altLang="zh-TW" sz="6000" dirty="0" smtClean="0">
                <a:solidFill>
                  <a:srgbClr val="D9D9D9"/>
                </a:solidFill>
              </a:rPr>
              <a:t>2</a:t>
            </a:r>
            <a:r>
              <a:rPr lang="zh-TW" altLang="en-US" sz="6000" dirty="0" smtClean="0">
                <a:solidFill>
                  <a:srgbClr val="D9D9D9"/>
                </a:solidFill>
              </a:rPr>
              <a:t>，</a:t>
            </a:r>
            <a:r>
              <a:rPr lang="en-US" altLang="zh-TW" sz="6000" dirty="0" smtClean="0">
                <a:solidFill>
                  <a:srgbClr val="D9D9D9"/>
                </a:solidFill>
              </a:rPr>
              <a:t>770</a:t>
            </a:r>
            <a:r>
              <a:rPr lang="zh-TW" altLang="en-US" sz="6000" dirty="0" smtClean="0">
                <a:solidFill>
                  <a:srgbClr val="D9D9D9"/>
                </a:solidFill>
              </a:rPr>
              <a:t>公斤</a:t>
            </a:r>
            <a:endParaRPr lang="en-US" altLang="zh-TW" sz="6000" dirty="0" smtClean="0">
              <a:solidFill>
                <a:srgbClr val="D9D9D9"/>
              </a:solidFill>
            </a:endParaRPr>
          </a:p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 舊鐵：</a:t>
            </a:r>
            <a:r>
              <a:rPr lang="en-US" altLang="zh-TW" sz="6000" dirty="0" smtClean="0">
                <a:solidFill>
                  <a:srgbClr val="D9D9D9"/>
                </a:solidFill>
              </a:rPr>
              <a:t>45</a:t>
            </a:r>
            <a:r>
              <a:rPr lang="zh-TW" altLang="en-US" sz="6000" dirty="0" smtClean="0">
                <a:solidFill>
                  <a:srgbClr val="D9D9D9"/>
                </a:solidFill>
              </a:rPr>
              <a:t>公斤 </a:t>
            </a:r>
            <a:endParaRPr lang="en-US" altLang="zh-TW" sz="6000" dirty="0" smtClean="0">
              <a:solidFill>
                <a:srgbClr val="D9D9D9"/>
              </a:solidFill>
            </a:endParaRPr>
          </a:p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數額：</a:t>
            </a:r>
            <a:r>
              <a:rPr lang="en-US" altLang="zh-TW" sz="6000" dirty="0" smtClean="0">
                <a:solidFill>
                  <a:srgbClr val="D9D9D9"/>
                </a:solidFill>
              </a:rPr>
              <a:t>581</a:t>
            </a:r>
            <a:r>
              <a:rPr lang="zh-TW" altLang="en-US" sz="6000" dirty="0" smtClean="0">
                <a:solidFill>
                  <a:srgbClr val="D9D9D9"/>
                </a:solidFill>
              </a:rPr>
              <a:t>令吉 </a:t>
            </a:r>
            <a:endParaRPr lang="en-US" altLang="zh-TW" sz="6000" dirty="0" smtClean="0">
              <a:solidFill>
                <a:srgbClr val="D9D9D9"/>
              </a:solidFill>
            </a:endParaRPr>
          </a:p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動員：</a:t>
            </a:r>
            <a:r>
              <a:rPr lang="en-US" altLang="zh-TW" sz="6000" dirty="0" smtClean="0">
                <a:solidFill>
                  <a:srgbClr val="D9D9D9"/>
                </a:solidFill>
              </a:rPr>
              <a:t>11</a:t>
            </a:r>
            <a:r>
              <a:rPr lang="zh-TW" altLang="en-US" sz="6000" dirty="0" smtClean="0">
                <a:solidFill>
                  <a:srgbClr val="D9D9D9"/>
                </a:solidFill>
              </a:rPr>
              <a:t>位志工 </a:t>
            </a:r>
            <a:endParaRPr lang="en-US" altLang="zh-TW" sz="6000" dirty="0" smtClean="0">
              <a:solidFill>
                <a:srgbClr val="D9D9D9"/>
              </a:solidFill>
            </a:endParaRPr>
          </a:p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en-US" altLang="zh-TW" sz="6000" dirty="0">
                <a:solidFill>
                  <a:srgbClr val="D9D9D9"/>
                </a:solidFill>
              </a:rPr>
              <a:t> </a:t>
            </a:r>
            <a:r>
              <a:rPr lang="en-US" altLang="zh-TW" sz="6000" dirty="0" smtClean="0">
                <a:solidFill>
                  <a:srgbClr val="D9D9D9"/>
                </a:solidFill>
              </a:rPr>
              <a:t>      </a:t>
            </a:r>
            <a:r>
              <a:rPr lang="zh-TW" altLang="en-US" sz="6000" dirty="0" smtClean="0">
                <a:solidFill>
                  <a:srgbClr val="D9D9D9"/>
                </a:solidFill>
              </a:rPr>
              <a:t>：</a:t>
            </a:r>
            <a:r>
              <a:rPr lang="en-US" altLang="zh-TW" sz="6000" dirty="0" smtClean="0">
                <a:solidFill>
                  <a:srgbClr val="D9D9D9"/>
                </a:solidFill>
              </a:rPr>
              <a:t>15</a:t>
            </a:r>
            <a:r>
              <a:rPr lang="zh-TW" altLang="en-US" sz="6000" dirty="0" smtClean="0">
                <a:solidFill>
                  <a:srgbClr val="D9D9D9"/>
                </a:solidFill>
              </a:rPr>
              <a:t>位大德</a:t>
            </a:r>
            <a:endParaRPr lang="zh-CN" altLang="zh-TW" sz="6000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/>
          <p:nvPr/>
        </p:nvSpPr>
        <p:spPr>
          <a:xfrm>
            <a:off x="-592496" y="150327"/>
            <a:ext cx="15306675" cy="807878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b="0" dirty="0">
                <a:solidFill>
                  <a:srgbClr val="95EFA2"/>
                </a:solidFill>
                <a:latin typeface="DFKai-SB" pitchFamily="65" charset="-128"/>
                <a:ea typeface="DFKai-SB" pitchFamily="65" charset="-128"/>
              </a:rPr>
              <a:t/>
            </a:r>
            <a:br>
              <a:rPr lang="zh-TW" altLang="en-US" b="0" dirty="0">
                <a:solidFill>
                  <a:srgbClr val="95EFA2"/>
                </a:solidFill>
                <a:latin typeface="DFKai-SB" pitchFamily="65" charset="-128"/>
                <a:ea typeface="DFKai-SB" pitchFamily="65" charset="-128"/>
              </a:rPr>
            </a:br>
            <a: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恭祝 上人</a:t>
            </a:r>
            <a:r>
              <a:rPr lang="en-US" altLang="zh-TW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/>
            </a:r>
            <a:br>
              <a:rPr lang="en-US" altLang="zh-TW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</a:br>
            <a: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</a:t>
            </a:r>
            <a:b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</a:br>
            <a: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法體安康</a:t>
            </a:r>
            <a:r>
              <a:rPr lang="en-US" altLang="zh-TW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/>
            </a:r>
            <a:br>
              <a:rPr lang="en-US" altLang="zh-TW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</a:br>
            <a: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常住世間</a:t>
            </a:r>
            <a:b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</a:br>
            <a: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法輪常轉</a:t>
            </a:r>
            <a:br>
              <a:rPr lang="zh-TW" altLang="en-US" sz="60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</a:br>
            <a:r>
              <a:rPr lang="zh-TW" altLang="en-US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 </a:t>
            </a:r>
            <a:endParaRPr lang="en-US" altLang="ja-JP" sz="5400" b="0" dirty="0">
              <a:solidFill>
                <a:srgbClr val="85FFE0"/>
              </a:solidFill>
              <a:latin typeface="DFKai-SB" pitchFamily="65" charset="-128"/>
              <a:ea typeface="DFKai-SB" pitchFamily="65" charset="-128"/>
            </a:endParaRPr>
          </a:p>
          <a:p>
            <a:pPr algn="l" eaLnBrk="1" hangingPunct="1">
              <a:buClr>
                <a:srgbClr val="66FF33"/>
              </a:buClr>
            </a:pP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   </a:t>
            </a:r>
            <a:r>
              <a:rPr lang="en-US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</a:t>
            </a:r>
            <a:r>
              <a:rPr lang="zh-CN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馬來西亞</a:t>
            </a: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分會</a:t>
            </a:r>
            <a:endParaRPr lang="en-US" altLang="zh-TW" sz="5400" b="0" dirty="0">
              <a:solidFill>
                <a:srgbClr val="85FFE0"/>
              </a:solidFill>
              <a:latin typeface="DFKai-SB" pitchFamily="65" charset="-128"/>
              <a:ea typeface="DFKai-SB" pitchFamily="65" charset="-128"/>
            </a:endParaRPr>
          </a:p>
          <a:p>
            <a:pPr algn="l" eaLnBrk="1" hangingPunct="1">
              <a:buClr>
                <a:srgbClr val="66FF33"/>
              </a:buClr>
            </a:pP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　　　</a:t>
            </a:r>
            <a:r>
              <a:rPr lang="en-US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</a:t>
            </a:r>
            <a:r>
              <a:rPr lang="zh-CN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郭濟緣</a:t>
            </a: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執</a:t>
            </a:r>
            <a:r>
              <a:rPr lang="zh-CN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行長</a:t>
            </a:r>
          </a:p>
          <a:p>
            <a:pPr algn="l" eaLnBrk="1" hangingPunct="1">
              <a:buClr>
                <a:srgbClr val="66FF33"/>
              </a:buClr>
            </a:pPr>
            <a:r>
              <a:rPr lang="en-US" altLang="zh-CN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					  	 </a:t>
            </a:r>
            <a:r>
              <a:rPr lang="zh-CN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高烏</a:t>
            </a: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聯絡</a:t>
            </a:r>
            <a:r>
              <a:rPr lang="zh-CN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處</a:t>
            </a:r>
          </a:p>
          <a:p>
            <a:pPr algn="l" eaLnBrk="1" hangingPunct="1">
              <a:buClr>
                <a:srgbClr val="66FF33"/>
              </a:buClr>
            </a:pPr>
            <a:r>
              <a:rPr lang="en-US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  		 </a:t>
            </a: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朱慈同</a:t>
            </a:r>
            <a:r>
              <a:rPr lang="zh-CN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負責人</a:t>
            </a:r>
            <a:r>
              <a:rPr lang="en-US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</a:t>
            </a:r>
          </a:p>
          <a:p>
            <a:pPr algn="l" eaLnBrk="1" hangingPunct="1">
              <a:buClr>
                <a:srgbClr val="66FF33"/>
              </a:buClr>
            </a:pP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   </a:t>
            </a:r>
            <a:r>
              <a:rPr lang="en-US" altLang="zh-TW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</a:t>
            </a: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暨</a:t>
            </a:r>
            <a:endParaRPr lang="en-US" altLang="zh-TW" sz="5400" b="0" dirty="0">
              <a:solidFill>
                <a:srgbClr val="85FFE0"/>
              </a:solidFill>
              <a:latin typeface="DFKai-SB" pitchFamily="65" charset="-128"/>
              <a:ea typeface="DFKai-SB" pitchFamily="65" charset="-128"/>
            </a:endParaRPr>
          </a:p>
          <a:p>
            <a:pPr algn="l" eaLnBrk="1" hangingPunct="1">
              <a:buClr>
                <a:srgbClr val="66FF33"/>
              </a:buClr>
            </a:pP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     全體靜思弟子                          </a:t>
            </a:r>
          </a:p>
          <a:p>
            <a:pPr algn="l" eaLnBrk="1" hangingPunct="1">
              <a:buClr>
                <a:srgbClr val="66FF33"/>
              </a:buClr>
            </a:pPr>
            <a:r>
              <a:rPr lang="zh-TW" altLang="en-US" sz="5400" b="0" dirty="0">
                <a:solidFill>
                  <a:srgbClr val="85FFE0"/>
                </a:solidFill>
                <a:latin typeface="DFKai-SB" pitchFamily="65" charset="-128"/>
                <a:ea typeface="DFKai-SB" pitchFamily="65" charset="-128"/>
              </a:rPr>
              <a:t>           恭敬頂禮</a:t>
            </a:r>
          </a:p>
          <a:p>
            <a:pPr eaLnBrk="1" hangingPunct="1"/>
            <a:endParaRPr lang="en-US" altLang="en-US" dirty="0">
              <a:solidFill>
                <a:srgbClr val="85FFE0"/>
              </a:solidFill>
              <a:latin typeface="DFKai-SB" pitchFamily="65" charset="-128"/>
              <a:ea typeface="DFKai-SB" pitchFamily="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-1045928820" y="-1056202485"/>
            <a:ext cx="2126564835" cy="2133924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79531" t="33372" r="4227" b="26381"/>
          <a:stretch>
            <a:fillRect/>
          </a:stretch>
        </p:blipFill>
        <p:spPr>
          <a:xfrm>
            <a:off x="1279525" y="798830"/>
            <a:ext cx="4768215" cy="6646545"/>
          </a:xfrm>
          <a:prstGeom prst="rect">
            <a:avLst/>
          </a:prstGeom>
        </p:spPr>
      </p:pic>
      <p:sp>
        <p:nvSpPr>
          <p:cNvPr id="8196" name="直排文字版面配置區 2"/>
          <p:cNvSpPr txBox="1"/>
          <p:nvPr/>
        </p:nvSpPr>
        <p:spPr>
          <a:xfrm>
            <a:off x="7635875" y="366395"/>
            <a:ext cx="5502910" cy="7336155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>
                <a:solidFill>
                  <a:srgbClr val="D9D9D9"/>
                </a:solidFill>
                <a:sym typeface="+mn-ea"/>
              </a:rPr>
              <a:t>宜力</a:t>
            </a:r>
            <a:r>
              <a:rPr sz="6000" dirty="0">
                <a:solidFill>
                  <a:srgbClr val="D9D9D9"/>
                </a:solidFill>
              </a:rPr>
              <a:t>是馬來西亞霹靂州東北部山區的一個縣，縣東北臨泰國勿洞，北臨華玲縣，東臨吉蘭丹州</a:t>
            </a:r>
            <a:r>
              <a:rPr lang="zh-CN" altLang="en-US" sz="6000" dirty="0">
                <a:solidFill>
                  <a:srgbClr val="D9D9D9"/>
                </a:solidFill>
              </a:rPr>
              <a:t>。</a:t>
            </a:r>
            <a:endParaRPr lang="en-US" altLang="zh-CN" sz="6000" dirty="0">
              <a:solidFill>
                <a:srgbClr val="D9D9D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060825" y="1741170"/>
            <a:ext cx="1097280" cy="6451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GB" sz="3600" b="0"/>
              <a:t>宜力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719705" y="4326890"/>
            <a:ext cx="1097280" cy="6451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GB" sz="3600" b="0"/>
              <a:t>霹靂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43535" y="2166620"/>
            <a:ext cx="1097280" cy="6451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GB" sz="3600" b="0"/>
              <a:t>檳城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43125" y="870585"/>
            <a:ext cx="1097280" cy="6451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GB" sz="3600" b="0"/>
              <a:t>吉打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311775" y="3175000"/>
            <a:ext cx="1554480" cy="6451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CN" altLang="en-GB" sz="3600" b="0"/>
              <a:t>吉蘭丹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12069763" y="401638"/>
            <a:ext cx="1409700" cy="7675562"/>
          </a:xfrm>
          <a:prstGeom prst="rect">
            <a:avLst/>
          </a:prstGeom>
          <a:noFill/>
          <a:ln w="9525">
            <a:noFill/>
          </a:ln>
        </p:spPr>
        <p:txBody>
          <a:bodyPr vert="eaVert" lIns="117360" tIns="58680" rIns="117360" bIns="58680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l" defTabSz="449580" eaLnBrk="1"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CN" altLang="en-US" sz="6000" dirty="0" smtClean="0">
                <a:solidFill>
                  <a:srgbClr val="85FFE0"/>
                </a:solidFill>
              </a:rPr>
              <a:t>感恩户</a:t>
            </a:r>
            <a:r>
              <a:rPr lang="en-US" altLang="zh-CN" sz="6000" dirty="0">
                <a:solidFill>
                  <a:srgbClr val="85FFE0"/>
                </a:solidFill>
              </a:rPr>
              <a:t>~</a:t>
            </a:r>
            <a:r>
              <a:rPr lang="zh-CN" altLang="en-US" sz="6000" dirty="0" smtClean="0">
                <a:solidFill>
                  <a:srgbClr val="85FFE0"/>
                </a:solidFill>
              </a:rPr>
              <a:t>林</a:t>
            </a:r>
            <a:r>
              <a:rPr lang="zh-CN" altLang="en-US" sz="6000" dirty="0">
                <a:solidFill>
                  <a:srgbClr val="85FFE0"/>
                </a:solidFill>
              </a:rPr>
              <a:t>天才</a:t>
            </a:r>
            <a:endParaRPr lang="zh-TW" altLang="en-US" sz="6000" dirty="0">
              <a:solidFill>
                <a:srgbClr val="85FFE0"/>
              </a:solidFill>
            </a:endParaRPr>
          </a:p>
          <a:p>
            <a:pPr marL="0" lvl="0" indent="0" algn="l" defTabSz="449580" eaLnBrk="1"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en-US" sz="6000" dirty="0">
              <a:solidFill>
                <a:srgbClr val="85FFE0"/>
              </a:solidFill>
            </a:endParaRPr>
          </a:p>
        </p:txBody>
      </p:sp>
      <p:sp>
        <p:nvSpPr>
          <p:cNvPr id="8196" name="直排文字版面配置區 2"/>
          <p:cNvSpPr txBox="1"/>
          <p:nvPr/>
        </p:nvSpPr>
        <p:spPr>
          <a:xfrm>
            <a:off x="3219128" y="190409"/>
            <a:ext cx="9581628" cy="7335838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5000" dirty="0" smtClean="0">
                <a:solidFill>
                  <a:srgbClr val="D9D9D9"/>
                </a:solidFill>
              </a:rPr>
              <a:t>十一月四日早上十點左右，來自於宜力，高烏和華玲的志工及宜力佛學班的中學生集合在峇都魯亞新村，林天才岳母荒廢的老家啟動清理活動。</a:t>
            </a:r>
            <a:endParaRPr lang="en-US" altLang="zh-CN" sz="5000" dirty="0">
              <a:solidFill>
                <a:srgbClr val="D9D9D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6725" y="710311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GB" sz="2800" dirty="0"/>
              <a:t>照片來源：民</a:t>
            </a:r>
            <a:r>
              <a:rPr lang="zh-CN" altLang="en-GB" sz="2800" dirty="0" smtClean="0"/>
              <a:t>眾</a:t>
            </a:r>
            <a:r>
              <a:rPr lang="zh-CN" altLang="en-US" sz="2800" dirty="0" smtClean="0"/>
              <a:t>林锦健</a:t>
            </a:r>
            <a:r>
              <a:rPr lang="zh-CN" altLang="en-GB" sz="2800" dirty="0" smtClean="0"/>
              <a:t>提</a:t>
            </a:r>
            <a:r>
              <a:rPr lang="zh-CN" altLang="en-GB" sz="2800" dirty="0"/>
              <a:t>供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A23A51-7C86-4EE5-60FA-E67B56473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6" y="2047042"/>
            <a:ext cx="6592908" cy="49446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直排文字版面配置區 2"/>
          <p:cNvSpPr txBox="1"/>
          <p:nvPr/>
        </p:nvSpPr>
        <p:spPr>
          <a:xfrm>
            <a:off x="4663852" y="150962"/>
            <a:ext cx="8835405" cy="7335838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由於疫情關係，感恩戶林天才無法變賣回收物，三年下來已經把紙皮堆滿三</a:t>
            </a:r>
            <a:r>
              <a:rPr lang="zh-CN" altLang="en-US" sz="6000" dirty="0" smtClean="0">
                <a:solidFill>
                  <a:srgbClr val="D9D9D9"/>
                </a:solidFill>
              </a:rPr>
              <a:t>間</a:t>
            </a:r>
            <a:r>
              <a:rPr lang="zh-TW" altLang="en-US" sz="6000" dirty="0" smtClean="0">
                <a:solidFill>
                  <a:srgbClr val="D9D9D9"/>
                </a:solidFill>
              </a:rPr>
              <a:t>荒廢的房屋</a:t>
            </a:r>
            <a:endParaRPr lang="en-US" altLang="zh-CN" sz="6000" dirty="0">
              <a:solidFill>
                <a:srgbClr val="D9D9D9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15290" y="699135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GB" sz="2800" dirty="0"/>
              <a:t>拍攝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王添有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林文荣</a:t>
            </a:r>
            <a:endParaRPr lang="zh-CN" alt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456A86-8235-DD5C-9130-03582822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8" y="150962"/>
            <a:ext cx="6192688" cy="3758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52" y="4171764"/>
            <a:ext cx="6293400" cy="35400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/>
          <p:nvPr/>
        </p:nvSpPr>
        <p:spPr>
          <a:xfrm>
            <a:off x="12069763" y="401638"/>
            <a:ext cx="1409700" cy="7675562"/>
          </a:xfrm>
          <a:prstGeom prst="rect">
            <a:avLst/>
          </a:prstGeom>
          <a:noFill/>
          <a:ln w="9525">
            <a:noFill/>
          </a:ln>
        </p:spPr>
        <p:txBody>
          <a:bodyPr vert="eaVert" lIns="117360" tIns="58680" rIns="117360" bIns="58680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l" defTabSz="449580" eaLnBrk="1"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en-US" sz="3600" dirty="0">
              <a:solidFill>
                <a:srgbClr val="85FFE0"/>
              </a:solidFill>
            </a:endParaRPr>
          </a:p>
        </p:txBody>
      </p:sp>
      <p:sp>
        <p:nvSpPr>
          <p:cNvPr id="12292" name="直排文字版面配置區 2"/>
          <p:cNvSpPr txBox="1"/>
          <p:nvPr/>
        </p:nvSpPr>
        <p:spPr>
          <a:xfrm>
            <a:off x="2071370" y="79375"/>
            <a:ext cx="11552555" cy="7761605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5000" dirty="0" smtClean="0">
                <a:solidFill>
                  <a:srgbClr val="D9D9D9"/>
                </a:solidFill>
              </a:rPr>
              <a:t>由於入口處都</a:t>
            </a:r>
            <a:r>
              <a:rPr lang="zh-CN" altLang="en-US" sz="5000" dirty="0" smtClean="0">
                <a:solidFill>
                  <a:srgbClr val="D9D9D9"/>
                </a:solidFill>
              </a:rPr>
              <a:t>塞满了</a:t>
            </a:r>
            <a:r>
              <a:rPr lang="zh-TW" altLang="en-US" sz="5000" dirty="0" smtClean="0">
                <a:solidFill>
                  <a:srgbClr val="D9D9D9"/>
                </a:solidFill>
              </a:rPr>
              <a:t>回收物，人都無法進入。 志工只好從側門和窗口一點一點把紙皮拉出來。</a:t>
            </a:r>
            <a:endParaRPr lang="en-US" altLang="zh-CN" sz="5000" dirty="0">
              <a:solidFill>
                <a:srgbClr val="D9D9D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15290" y="699135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GB" sz="2800" dirty="0"/>
              <a:t>拍攝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王添有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林文荣</a:t>
            </a:r>
            <a:endParaRPr lang="zh-CN" alt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85E16A-1FC2-4ADA-4798-3A44256FA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94" y="4183410"/>
            <a:ext cx="6479176" cy="3644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6" y="222970"/>
            <a:ext cx="6552728" cy="368590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20B213-2BE6-EBA1-C028-0A7476D7B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5" y="69319"/>
            <a:ext cx="5400600" cy="405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756" y="4199992"/>
            <a:ext cx="4896543" cy="3672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6299" y="438994"/>
            <a:ext cx="4801314" cy="73448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zh-TW" altLang="en-US" sz="6000" b="0" dirty="0" smtClean="0">
                <a:latin typeface="DFKai-SB"/>
              </a:rPr>
              <a:t>客廳，房間，廚房都堆滿了回收物，寸步難行，志工必須彎下腰，整理了才可以搬出去外面</a:t>
            </a:r>
            <a:r>
              <a:rPr lang="zh-CN" altLang="en-US" sz="6000" b="0" dirty="0" smtClean="0">
                <a:latin typeface="DFKai-SB"/>
              </a:rPr>
              <a:t>。</a:t>
            </a:r>
            <a:endParaRPr lang="en-MY" sz="6000" b="0" dirty="0">
              <a:latin typeface="DFKai-SB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380" y="6918292"/>
            <a:ext cx="3952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GB" sz="2800" dirty="0"/>
              <a:t>拍攝：</a:t>
            </a:r>
            <a:r>
              <a:rPr lang="zh-CN" altLang="en-US" sz="2800" dirty="0"/>
              <a:t>林锦健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文字：</a:t>
            </a:r>
            <a:r>
              <a:rPr lang="zh-CN" altLang="en-US" sz="2800" dirty="0"/>
              <a:t>林文荣</a:t>
            </a:r>
            <a:endParaRPr lang="zh-CN" altLang="en-GB" sz="2800" dirty="0"/>
          </a:p>
        </p:txBody>
      </p:sp>
    </p:spTree>
    <p:extLst>
      <p:ext uri="{BB962C8B-B14F-4D97-AF65-F5344CB8AC3E}">
        <p14:creationId xmlns:p14="http://schemas.microsoft.com/office/powerpoint/2010/main" val="34596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/>
          <p:nvPr/>
        </p:nvSpPr>
        <p:spPr>
          <a:xfrm>
            <a:off x="12069763" y="401638"/>
            <a:ext cx="1409700" cy="7675562"/>
          </a:xfrm>
          <a:prstGeom prst="rect">
            <a:avLst/>
          </a:prstGeom>
          <a:noFill/>
          <a:ln w="9525">
            <a:noFill/>
          </a:ln>
        </p:spPr>
        <p:txBody>
          <a:bodyPr vert="eaVert" lIns="117360" tIns="58680" rIns="117360" bIns="58680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l" defTabSz="449580" eaLnBrk="1"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en-US" sz="3600" dirty="0">
              <a:solidFill>
                <a:srgbClr val="85FFE0"/>
              </a:solidFill>
            </a:endParaRPr>
          </a:p>
        </p:txBody>
      </p:sp>
      <p:sp>
        <p:nvSpPr>
          <p:cNvPr id="12292" name="直排文字版面配置區 2"/>
          <p:cNvSpPr txBox="1"/>
          <p:nvPr/>
        </p:nvSpPr>
        <p:spPr>
          <a:xfrm>
            <a:off x="9908540" y="44450"/>
            <a:ext cx="3571240" cy="7523480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TW" altLang="en-US" sz="6000" dirty="0" smtClean="0">
                <a:solidFill>
                  <a:srgbClr val="D9D9D9"/>
                </a:solidFill>
              </a:rPr>
              <a:t>大家把握時間合心協力，以接力方式把回收物搬上大卡車。</a:t>
            </a:r>
            <a:endParaRPr lang="en-US" altLang="zh-CN" sz="6000" dirty="0">
              <a:solidFill>
                <a:srgbClr val="D9D9D9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15290" y="699135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GB" sz="2800" dirty="0"/>
              <a:t>拍攝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林锦健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林文荣</a:t>
            </a:r>
            <a:endParaRPr lang="zh-CN" alt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D22AA5-1BAD-C50F-A150-B0F994D4B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6" y="583010"/>
            <a:ext cx="8424936" cy="631870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12230100" y="401638"/>
            <a:ext cx="1409700" cy="7675562"/>
          </a:xfrm>
          <a:prstGeom prst="rect">
            <a:avLst/>
          </a:prstGeom>
          <a:noFill/>
          <a:ln w="9525">
            <a:noFill/>
          </a:ln>
        </p:spPr>
        <p:txBody>
          <a:bodyPr vert="eaVert" lIns="117360" tIns="58680" rIns="117360" bIns="58680" anchor="ctr" anchorCtr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0" lvl="0" indent="0" algn="l" defTabSz="449580" eaLnBrk="1"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en-US" sz="6600" dirty="0">
                <a:solidFill>
                  <a:srgbClr val="85FFE0"/>
                </a:solidFill>
              </a:rPr>
              <a:t>慈濟的愛一直都在</a:t>
            </a:r>
          </a:p>
          <a:p>
            <a:pPr marL="0" lvl="0" indent="0" algn="l" defTabSz="449580" eaLnBrk="1" hangingPunct="1">
              <a:lnSpc>
                <a:spcPct val="105000"/>
              </a:lnSpc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en-US" sz="3600" dirty="0">
              <a:solidFill>
                <a:srgbClr val="85FFE0"/>
              </a:solidFill>
            </a:endParaRPr>
          </a:p>
        </p:txBody>
      </p:sp>
      <p:sp>
        <p:nvSpPr>
          <p:cNvPr id="10244" name="直排文字版面配置區 2"/>
          <p:cNvSpPr txBox="1"/>
          <p:nvPr/>
        </p:nvSpPr>
        <p:spPr>
          <a:xfrm>
            <a:off x="6803390" y="53340"/>
            <a:ext cx="5400040" cy="8024495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CN" altLang="en-US" sz="6000" dirty="0">
                <a:solidFill>
                  <a:srgbClr val="D9D9D9"/>
                </a:solidFill>
              </a:rPr>
              <a:t>經過數小</a:t>
            </a:r>
            <a:r>
              <a:rPr lang="zh-CN" altLang="en-US" sz="6000" dirty="0" smtClean="0">
                <a:solidFill>
                  <a:srgbClr val="D9D9D9"/>
                </a:solidFill>
              </a:rPr>
              <a:t>時，志工終</a:t>
            </a:r>
            <a:r>
              <a:rPr lang="zh-CN" altLang="en-US" sz="6000" dirty="0">
                <a:solidFill>
                  <a:srgbClr val="D9D9D9"/>
                </a:solidFill>
              </a:rPr>
              <a:t>於</a:t>
            </a:r>
            <a:r>
              <a:rPr lang="zh-CN" altLang="en-US" sz="6000" dirty="0" smtClean="0">
                <a:solidFill>
                  <a:srgbClr val="D9D9D9"/>
                </a:solidFill>
              </a:rPr>
              <a:t>把屋子的大</a:t>
            </a:r>
            <a:r>
              <a:rPr lang="zh-CN" altLang="en-US" sz="6000" dirty="0">
                <a:solidFill>
                  <a:srgbClr val="D9D9D9"/>
                </a:solidFill>
              </a:rPr>
              <a:t>門打</a:t>
            </a:r>
            <a:r>
              <a:rPr lang="zh-CN" altLang="en-US" sz="6000" dirty="0" smtClean="0">
                <a:solidFill>
                  <a:srgbClr val="D9D9D9"/>
                </a:solidFill>
              </a:rPr>
              <a:t>開，这下更方便和快速的把回收物搬到</a:t>
            </a:r>
            <a:r>
              <a:rPr lang="zh-CN" altLang="en-US" sz="6000" dirty="0">
                <a:solidFill>
                  <a:srgbClr val="D9D9D9"/>
                </a:solidFill>
              </a:rPr>
              <a:t>大卡車上。</a:t>
            </a:r>
            <a:endParaRPr lang="en-US" altLang="zh-CN" sz="6000" dirty="0">
              <a:solidFill>
                <a:srgbClr val="D9D9D9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15290" y="699135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GB" sz="2800" dirty="0"/>
              <a:t>拍攝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王添有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林文荣</a:t>
            </a:r>
            <a:endParaRPr lang="zh-CN" alt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6" y="1807146"/>
            <a:ext cx="7514782" cy="42270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直排文字版面配置區 2"/>
          <p:cNvSpPr txBox="1"/>
          <p:nvPr/>
        </p:nvSpPr>
        <p:spPr>
          <a:xfrm>
            <a:off x="9321800" y="71120"/>
            <a:ext cx="4105275" cy="7487920"/>
          </a:xfrm>
          <a:prstGeom prst="rect">
            <a:avLst/>
          </a:prstGeom>
          <a:noFill/>
          <a:ln w="9525">
            <a:noFill/>
          </a:ln>
        </p:spPr>
        <p:txBody>
          <a:bodyPr vert="eaVert" lIns="0" tIns="0" rIns="0" bIns="0"/>
          <a:lstStyle>
            <a:lvl1pPr marL="342900" indent="-342900" algn="just" defTabSz="449580" rtl="0" eaLnBrk="0" fontAlgn="base" hangingPunct="0">
              <a:lnSpc>
                <a:spcPct val="15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200" b="0">
                <a:solidFill>
                  <a:srgbClr val="FFFFD5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algn="l" defTabSz="449580" rtl="0" eaLnBrk="0" fontAlgn="base" hangingPunct="0">
              <a:spcBef>
                <a:spcPts val="7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algn="l" defTabSz="449580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marL="427355" lvl="0" indent="-427355" algn="l" defTabSz="1167130" eaLnBrk="1" hangingPunct="1">
              <a:lnSpc>
                <a:spcPct val="120000"/>
              </a:lnSpc>
              <a:buFont typeface="Times New Roman" panose="02020603050405020304" pitchFamily="18" charset="0"/>
              <a:buChar char="•"/>
            </a:pPr>
            <a:r>
              <a:rPr lang="zh-CN" altLang="en-US" sz="6000" dirty="0" smtClean="0">
                <a:solidFill>
                  <a:srgbClr val="D9D9D9"/>
                </a:solidFill>
              </a:rPr>
              <a:t>天氣突然轉</a:t>
            </a:r>
            <a:r>
              <a:rPr lang="zh-CN" altLang="en-US" sz="6000" dirty="0">
                <a:solidFill>
                  <a:srgbClr val="D9D9D9"/>
                </a:solidFill>
              </a:rPr>
              <a:t>陰，志工</a:t>
            </a:r>
            <a:r>
              <a:rPr lang="zh-CN" altLang="en-US" sz="6000" dirty="0" smtClean="0">
                <a:solidFill>
                  <a:srgbClr val="D9D9D9"/>
                </a:solidFill>
              </a:rPr>
              <a:t>們加快速度，而且一刻都不敢停下来</a:t>
            </a:r>
            <a:r>
              <a:rPr lang="zh-TW" altLang="en-US" sz="6000" dirty="0" smtClean="0">
                <a:solidFill>
                  <a:srgbClr val="D9D9D9"/>
                </a:solidFill>
              </a:rPr>
              <a:t>。</a:t>
            </a:r>
            <a:endParaRPr lang="en-US" altLang="zh-CN" sz="6000" dirty="0">
              <a:solidFill>
                <a:srgbClr val="D9D9D9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15290" y="699135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GB" sz="2800" dirty="0"/>
              <a:t>拍攝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王添有</a:t>
            </a:r>
            <a:r>
              <a:rPr lang="zh-CN" altLang="en-GB" sz="2800" dirty="0"/>
              <a:t/>
            </a:r>
            <a:br>
              <a:rPr lang="zh-CN" altLang="en-GB" sz="2800" dirty="0"/>
            </a:br>
            <a:r>
              <a:rPr lang="zh-CN" altLang="en-GB" sz="2800" dirty="0"/>
              <a:t>文字</a:t>
            </a:r>
            <a:r>
              <a:rPr lang="zh-CN" altLang="en-GB" sz="2800" dirty="0" smtClean="0"/>
              <a:t>：</a:t>
            </a:r>
            <a:r>
              <a:rPr lang="zh-CN" altLang="en-US" sz="2800" dirty="0" smtClean="0"/>
              <a:t>林文荣</a:t>
            </a:r>
            <a:endParaRPr lang="zh-CN" alt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" y="304353"/>
            <a:ext cx="9584400" cy="53912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Times New Roman"/>
        <a:ea typeface="細明體"/>
        <a:cs typeface=""/>
      </a:majorFont>
      <a:minorFont>
        <a:latin typeface="Times New Roman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7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細明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7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細明體" pitchFamily="49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537</Words>
  <Application>Microsoft Office PowerPoint</Application>
  <PresentationFormat>Custom</PresentationFormat>
  <Paragraphs>62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標楷體</vt:lpstr>
      <vt:lpstr>標楷體</vt:lpstr>
      <vt:lpstr>細明體</vt:lpstr>
      <vt:lpstr>PMingLiU</vt:lpstr>
      <vt:lpstr>PMingLiU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2011-02-14 劉貴明小學新春祈福、大雨中食物發放</dc:title>
  <dc:creator>林育貞 Lulu Yin</dc:creator>
  <dc:description>活動日期：2011年2月14日 星期一_x000d_
活動地點：舊金山中國城劉貴明小學_x000d_
活動內容：新春祈福、大雨中食物發放_x000d_
活動人數：志工32位、老師和行政人員55位、家長340戶_x000d_
活動報導：詹婉珍_x000d_
活動攝影：廖淑秀、林育貞_x000d_
活動錄影：葉凌卉</dc:description>
  <cp:lastModifiedBy>Sinpei Tan</cp:lastModifiedBy>
  <cp:revision>3022</cp:revision>
  <dcterms:created xsi:type="dcterms:W3CDTF">2003-10-07T14:29:00Z</dcterms:created>
  <dcterms:modified xsi:type="dcterms:W3CDTF">2022-11-10T14:08:36Z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000800b618000000000001023620</vt:lpwstr>
  </property>
  <property fmtid="{D5CDD505-2E9C-101B-9397-08002B2CF9AE}" pid="3" name="KSOProductBuildVer">
    <vt:lpwstr>2057-11.2.0.10382</vt:lpwstr>
  </property>
  <property fmtid="{D5CDD505-2E9C-101B-9397-08002B2CF9AE}" pid="4" name="ICV">
    <vt:lpwstr>4AD98DFBFF8141F5B2821A5DFD3523D3</vt:lpwstr>
  </property>
</Properties>
</file>